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hnschrift" panose="020B0502040204020203" pitchFamily="34" charset="0"/>
      <p:regular r:id="rId12"/>
      <p:bold r:id="rId13"/>
    </p:embeddedFont>
    <p:embeddedFont>
      <p:font typeface="Geist" panose="020B0604020202020204" charset="0"/>
      <p:regular r:id="rId14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ABB3B-DE83-EE77-D990-80F1DCAF8165}" v="400" dt="2025-11-11T18:06:27.074"/>
    <p1510:client id="{6D683536-A977-39FB-831C-0F79A7B73633}" v="16" dt="2025-11-11T16:59:03.704"/>
    <p1510:client id="{E910C1A2-F5D0-39D0-A990-D26C561D8B9A}" v="50" dt="2025-11-11T17:15:37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96907-28A0-4A87-A8FB-5EA0BD9FE349}" type="datetimeFigureOut">
              <a:t>11/11/2025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642C1-60DF-4BDB-855D-54744B7B29D9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8438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brasildefato.com.br/2020/05/30/bancarios-estao-preocupados-com-a-exposicao-da-populacao-em-filas-da-caix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17956" y="565123"/>
            <a:ext cx="8488535" cy="516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440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          : O Fim da Espera</a:t>
            </a:r>
            <a:endParaRPr lang="en-US" sz="4400" dirty="0">
              <a:latin typeface="Bahnschrift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1037449"/>
            <a:ext cx="8705255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 err="1">
                <a:solidFill>
                  <a:srgbClr val="F2F5FA"/>
                </a:solidFill>
                <a:latin typeface="Geist Bold"/>
                <a:ea typeface="Geist Bold"/>
                <a:cs typeface="Geist Bold" pitchFamily="34" charset="-120"/>
              </a:rPr>
              <a:t>Otimizando</a:t>
            </a:r>
            <a:r>
              <a:rPr lang="en-US" b="1" dirty="0">
                <a:solidFill>
                  <a:srgbClr val="F2F5FA"/>
                </a:solidFill>
                <a:latin typeface="Geist Bold"/>
                <a:ea typeface="Geist Bold"/>
                <a:cs typeface="Geist Bold" pitchFamily="34" charset="-12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Geist Light"/>
                <a:ea typeface="Geist Bold"/>
                <a:cs typeface="Geist Bold" pitchFamily="34" charset="-120"/>
              </a:rPr>
              <a:t>Experiência</a:t>
            </a:r>
            <a:r>
              <a:rPr lang="en-US" b="1" dirty="0">
                <a:solidFill>
                  <a:schemeClr val="bg1"/>
                </a:solidFill>
                <a:latin typeface="Geist Bold"/>
                <a:ea typeface="Geist Bold"/>
                <a:cs typeface="Geist Bold" pitchFamily="34" charset="-120"/>
              </a:rPr>
              <a:t> </a:t>
            </a:r>
            <a:r>
              <a:rPr lang="en-US" b="1" dirty="0">
                <a:solidFill>
                  <a:srgbClr val="F2F5FA"/>
                </a:solidFill>
                <a:latin typeface="Geist Bold"/>
                <a:ea typeface="Geist Bold"/>
                <a:cs typeface="Geist Bold" pitchFamily="34" charset="-120"/>
              </a:rPr>
              <a:t>do </a:t>
            </a:r>
            <a:r>
              <a:rPr lang="en-US" b="1" dirty="0" err="1">
                <a:solidFill>
                  <a:srgbClr val="F2F5FA"/>
                </a:solidFill>
                <a:latin typeface="Geist Bold"/>
                <a:ea typeface="Geist Bold"/>
                <a:cs typeface="Geist Bold" pitchFamily="34" charset="-120"/>
              </a:rPr>
              <a:t>Cliente</a:t>
            </a:r>
            <a:r>
              <a:rPr lang="en-US" b="1" dirty="0">
                <a:solidFill>
                  <a:srgbClr val="F2F5FA"/>
                </a:solidFill>
                <a:latin typeface="Geist Bold"/>
                <a:ea typeface="Geist Bold"/>
                <a:cs typeface="Geist Bold" pitchFamily="34" charset="-120"/>
              </a:rPr>
              <a:t> com </a:t>
            </a:r>
            <a:r>
              <a:rPr lang="en-US" b="1" dirty="0" err="1">
                <a:solidFill>
                  <a:srgbClr val="F2F5FA"/>
                </a:solidFill>
                <a:latin typeface="Geist Bold"/>
                <a:ea typeface="Geist Bold"/>
                <a:cs typeface="Geist Bold" pitchFamily="34" charset="-120"/>
              </a:rPr>
              <a:t>Triagem</a:t>
            </a:r>
            <a:r>
              <a:rPr lang="en-US" b="1" dirty="0">
                <a:solidFill>
                  <a:srgbClr val="F2F5FA"/>
                </a:solidFill>
                <a:latin typeface="Geist Bold"/>
                <a:ea typeface="Geist Bold"/>
                <a:cs typeface="Geist Bold" pitchFamily="34" charset="-120"/>
              </a:rPr>
              <a:t> e </a:t>
            </a:r>
            <a:r>
              <a:rPr lang="en-US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Agendamento</a:t>
            </a:r>
            <a:r>
              <a:rPr lang="en-US" b="1" dirty="0">
                <a:solidFill>
                  <a:srgbClr val="F2F5FA"/>
                </a:solidFill>
                <a:latin typeface="Geist Bold"/>
                <a:ea typeface="Geist Bold"/>
                <a:cs typeface="Geist Bold" pitchFamily="34" charset="-120"/>
              </a:rPr>
              <a:t> </a:t>
            </a:r>
            <a:r>
              <a:rPr lang="en-US" b="1" dirty="0" err="1">
                <a:solidFill>
                  <a:srgbClr val="F2F5FA"/>
                </a:solidFill>
                <a:latin typeface="Geist Bold"/>
                <a:ea typeface="Geist Bold"/>
                <a:cs typeface="Geist Bold" pitchFamily="34" charset="-120"/>
              </a:rPr>
              <a:t>Inteligente</a:t>
            </a:r>
            <a:endParaRPr lang="en-US">
              <a:latin typeface="Geist Bold"/>
              <a:ea typeface="Geist Bold"/>
            </a:endParaRPr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6835" y="1443956"/>
            <a:ext cx="11341298" cy="67906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9519166"/>
            <a:ext cx="13836729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85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Alinhado ao Plano Diretor de Tecnologia da Informação (PDTI) 2025-2027</a:t>
            </a:r>
            <a:endParaRPr lang="en-US" sz="85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8A1A97-252F-E990-D2C2-9B5BD936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50" y="3952875"/>
            <a:ext cx="1562100" cy="323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A32FA3E-93DA-F128-3B72-A0FFA3F32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550" y="7774598"/>
            <a:ext cx="1878623" cy="452803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73467F97-8349-EC91-DCD4-68945499E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280160"/>
            <a:ext cx="3817620" cy="38519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200" y="1320046"/>
            <a:ext cx="1523738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O </a:t>
            </a:r>
            <a:r>
              <a:rPr lang="en-US" sz="445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Desafio</a:t>
            </a:r>
            <a:r>
              <a:rPr lang="en-US" sz="445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: A </a:t>
            </a:r>
            <a:r>
              <a:rPr lang="en-US" sz="445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Visão</a:t>
            </a:r>
            <a:r>
              <a:rPr lang="en-US" sz="445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 do PDTI e a </a:t>
            </a:r>
            <a:r>
              <a:rPr lang="en-US" sz="445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Realidade</a:t>
            </a:r>
            <a:r>
              <a:rPr lang="en-US" sz="445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 do </a:t>
            </a:r>
            <a:r>
              <a:rPr lang="en-US" sz="445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Cliente</a:t>
            </a:r>
            <a:endParaRPr lang="en-US" sz="4450" dirty="0" err="1">
              <a:latin typeface="Bahnschrift"/>
              <a:ea typeface="Geist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43983"/>
            <a:ext cx="4717733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Contexto (Baseado no PDTI):</a:t>
            </a:r>
            <a:endParaRPr lang="en-US" sz="2650"/>
          </a:p>
        </p:txBody>
      </p:sp>
      <p:sp>
        <p:nvSpPr>
          <p:cNvPr id="4" name="Text 2"/>
          <p:cNvSpPr/>
          <p:nvPr/>
        </p:nvSpPr>
        <p:spPr>
          <a:xfrm>
            <a:off x="793790" y="2967395"/>
            <a:ext cx="62447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240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 PDTI da Caixa identifica a necessidade de "Integração entre plataformas digitais e canais físicos" e "Automação de processos".</a:t>
            </a:r>
            <a:endParaRPr lang="en-US" sz="2400"/>
          </a:p>
        </p:txBody>
      </p:sp>
      <p:sp>
        <p:nvSpPr>
          <p:cNvPr id="5" name="Text 3"/>
          <p:cNvSpPr/>
          <p:nvPr/>
        </p:nvSpPr>
        <p:spPr>
          <a:xfrm>
            <a:off x="793790" y="4273034"/>
            <a:ext cx="62447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Diagnóstico (PDTI):</a:t>
            </a:r>
            <a:r>
              <a:rPr lang="en-US" sz="240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Nossas fraquezas incluem "Processos de desenvolvimento lentos" e a necessidade de "Melhorar a experiência do cliente".</a:t>
            </a:r>
            <a:endParaRPr lang="en-US" sz="2400"/>
          </a:p>
        </p:txBody>
      </p:sp>
      <p:sp>
        <p:nvSpPr>
          <p:cNvPr id="6" name="Text 4"/>
          <p:cNvSpPr/>
          <p:nvPr/>
        </p:nvSpPr>
        <p:spPr>
          <a:xfrm>
            <a:off x="793790" y="5910143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0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Ameaça:</a:t>
            </a:r>
            <a:r>
              <a:rPr lang="en-US" sz="240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 avanço de bancos digitais e a "obsolescência tecnológica" exigem uma resposta ágil.</a:t>
            </a:r>
            <a:endParaRPr lang="en-US" sz="2400"/>
          </a:p>
        </p:txBody>
      </p:sp>
      <p:sp>
        <p:nvSpPr>
          <p:cNvPr id="7" name="Text 5"/>
          <p:cNvSpPr/>
          <p:nvPr/>
        </p:nvSpPr>
        <p:spPr>
          <a:xfrm>
            <a:off x="7599521" y="2343983"/>
            <a:ext cx="3804761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>
                <a:solidFill>
                  <a:srgbClr val="FAC496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O Problema do Cliente:</a:t>
            </a:r>
            <a:endParaRPr lang="en-US" sz="2650">
              <a:latin typeface="Bahnschrift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85221" y="2967395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240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Congestionamento nas agências e longos tempos de espera.</a:t>
            </a:r>
            <a:endParaRPr lang="en-US" sz="2400"/>
          </a:p>
        </p:txBody>
      </p:sp>
      <p:sp>
        <p:nvSpPr>
          <p:cNvPr id="9" name="Text 7"/>
          <p:cNvSpPr/>
          <p:nvPr/>
        </p:nvSpPr>
        <p:spPr>
          <a:xfrm>
            <a:off x="7485221" y="3842028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240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Falta de previsibilidade: o cliente não sabe quanto tempo vai demorar.</a:t>
            </a:r>
            <a:endParaRPr lang="en-US" sz="2400"/>
          </a:p>
        </p:txBody>
      </p:sp>
      <p:sp>
        <p:nvSpPr>
          <p:cNvPr id="10" name="Text 8"/>
          <p:cNvSpPr/>
          <p:nvPr/>
        </p:nvSpPr>
        <p:spPr>
          <a:xfrm>
            <a:off x="7485221" y="4716661"/>
            <a:ext cx="62447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00"/>
              </a:lnSpc>
              <a:buSzPct val="100000"/>
              <a:buChar char="•"/>
            </a:pPr>
            <a:r>
              <a:rPr lang="en-US" sz="240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Alocação ineficiente: o cliente muitas vezes espera na fila geral para um serviço que poderia ser resolvido rapidamente em um guichê específico.</a:t>
            </a:r>
            <a:endParaRPr lang="en-US" sz="240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A879B0-B3DF-1B2B-9449-D1CF4FDFB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550" y="7774598"/>
            <a:ext cx="1878623" cy="4528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228" y="655558"/>
            <a:ext cx="6893719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480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A </a:t>
            </a:r>
            <a:r>
              <a:rPr lang="en-US" sz="480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Solução</a:t>
            </a:r>
            <a:r>
              <a:rPr lang="en-US" sz="480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: MVP "                    "</a:t>
            </a:r>
            <a:endParaRPr lang="en-US" sz="4800">
              <a:latin typeface="Bahnschrift"/>
              <a:ea typeface="Geist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4378" y="2070378"/>
            <a:ext cx="2902506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800" b="1">
                <a:solidFill>
                  <a:srgbClr val="F2F5FA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O Produto:</a:t>
            </a:r>
            <a:endParaRPr lang="en-US" sz="2800">
              <a:latin typeface="Bahnschrift"/>
            </a:endParaRPr>
          </a:p>
        </p:txBody>
      </p:sp>
      <p:sp>
        <p:nvSpPr>
          <p:cNvPr id="4" name="Text 2"/>
          <p:cNvSpPr/>
          <p:nvPr/>
        </p:nvSpPr>
        <p:spPr>
          <a:xfrm>
            <a:off x="2483168" y="2120622"/>
            <a:ext cx="132759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Um novo módulo integrado ao aplicativo móvel da Caixa.</a:t>
            </a:r>
            <a:endParaRPr lang="en-US" sz="2400">
              <a:latin typeface="Bahnschrift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77228" y="2561273"/>
            <a:ext cx="6541175" cy="2759035"/>
          </a:xfrm>
          <a:prstGeom prst="roundRect">
            <a:avLst>
              <a:gd name="adj" fmla="val 2946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64" y="2777609"/>
            <a:ext cx="580430" cy="58043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108" y="2937153"/>
            <a:ext cx="261223" cy="2612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93564" y="3551515"/>
            <a:ext cx="368581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Triagem Inteligente (O "Finder")</a:t>
            </a:r>
            <a:endParaRPr lang="en-US" sz="2400">
              <a:latin typeface="Bahnschrift"/>
            </a:endParaRPr>
          </a:p>
        </p:txBody>
      </p:sp>
      <p:sp>
        <p:nvSpPr>
          <p:cNvPr id="9" name="Text 5"/>
          <p:cNvSpPr/>
          <p:nvPr/>
        </p:nvSpPr>
        <p:spPr>
          <a:xfrm>
            <a:off x="893564" y="3982045"/>
            <a:ext cx="610850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Usa geolocalização e análise de dados para encontrar a agência ideal.</a:t>
            </a:r>
            <a:endParaRPr lang="en-US">
              <a:latin typeface="Bahnschrift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93564" y="4601051"/>
            <a:ext cx="6108502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Leva em conta a ocupação em tempo real, capacidade e serviços disponíveis.</a:t>
            </a:r>
            <a:endParaRPr lang="en-US">
              <a:latin typeface="Bahnschrift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411879" y="2561273"/>
            <a:ext cx="6541294" cy="2759035"/>
          </a:xfrm>
          <a:prstGeom prst="roundRect">
            <a:avLst>
              <a:gd name="adj" fmla="val 2946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215" y="2777609"/>
            <a:ext cx="580430" cy="58043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7759" y="2937153"/>
            <a:ext cx="261223" cy="2612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28215" y="3551515"/>
            <a:ext cx="433339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>
                <a:solidFill>
                  <a:srgbClr val="EBEDF0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Agendamento Digital (O "Scheduler")</a:t>
            </a:r>
            <a:endParaRPr lang="en-US" sz="2400">
              <a:latin typeface="Bahnschrift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628215" y="3982045"/>
            <a:ext cx="6108621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Permite ao cliente agendar o horário e a finalidade da visita (Ex: Saque FGTS, Desbloqueio de Cartão).</a:t>
            </a:r>
            <a:endParaRPr lang="en-US">
              <a:latin typeface="Bahnschrift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77228" y="5610463"/>
            <a:ext cx="3113722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b="1">
                <a:solidFill>
                  <a:srgbClr val="6296FF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Valor Entregue (MVP):</a:t>
            </a:r>
            <a:endParaRPr lang="en-US" sz="2250">
              <a:latin typeface="Bahnschrif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77228" y="6175058"/>
            <a:ext cx="1327594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Geração de uma Senha Digital Prioritária para o horário agendado.</a:t>
            </a:r>
            <a:endParaRPr lang="en-US" sz="2400">
              <a:latin typeface="Bahnschrift"/>
            </a:endParaRPr>
          </a:p>
        </p:txBody>
      </p:sp>
      <p:sp>
        <p:nvSpPr>
          <p:cNvPr id="18" name="Shape 12"/>
          <p:cNvSpPr/>
          <p:nvPr/>
        </p:nvSpPr>
        <p:spPr>
          <a:xfrm>
            <a:off x="677228" y="6810018"/>
            <a:ext cx="13275945" cy="764024"/>
          </a:xfrm>
          <a:prstGeom prst="roundRect">
            <a:avLst>
              <a:gd name="adj" fmla="val 10637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704" y="7080647"/>
            <a:ext cx="241816" cy="19347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305997" y="7051834"/>
            <a:ext cx="1245369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Hipótese</a:t>
            </a:r>
            <a:r>
              <a:rPr lang="en-US" sz="1600" b="1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Central: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O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agendamento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e a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previsibilidade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podem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reduzir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o tempo de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espera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em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pelo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menos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40% para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serviços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específicos</a:t>
            </a:r>
            <a:r>
              <a:rPr lang="en-US" sz="1600" dirty="0">
                <a:solidFill>
                  <a:srgbClr val="FFFFFF"/>
                </a:solidFill>
                <a:latin typeface="Bahnschrift"/>
                <a:ea typeface="Geist"/>
                <a:cs typeface="Geist"/>
              </a:rPr>
              <a:t>.</a:t>
            </a:r>
            <a:endParaRPr lang="en-US" sz="1600" dirty="0">
              <a:latin typeface="Bahnschrift"/>
              <a:ea typeface="Geist"/>
              <a:cs typeface="Geist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0B5AC10-D83B-A065-885B-8C155AB9AA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82550" y="7774598"/>
            <a:ext cx="1878623" cy="45280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741595E-E88B-2819-0032-5A1425FD99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3480" y="-960120"/>
            <a:ext cx="3817620" cy="3851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985" y="311825"/>
            <a:ext cx="12562300" cy="418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Etapa 1: Como </a:t>
            </a:r>
            <a:r>
              <a:rPr lang="en-US" sz="320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Funciona</a:t>
            </a:r>
            <a:r>
              <a:rPr lang="en-US" sz="320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: A </a:t>
            </a:r>
            <a:r>
              <a:rPr lang="en-US" sz="320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Triagem</a:t>
            </a:r>
            <a:r>
              <a:rPr lang="en-US" sz="320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 </a:t>
            </a:r>
            <a:r>
              <a:rPr lang="en-US" sz="320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Inteligente</a:t>
            </a:r>
            <a:r>
              <a:rPr lang="en-US" sz="320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 (O Código </a:t>
            </a:r>
            <a:r>
              <a:rPr lang="en-US" sz="320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em</a:t>
            </a:r>
            <a:r>
              <a:rPr lang="en-US" sz="320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 </a:t>
            </a:r>
            <a:r>
              <a:rPr lang="en-US" sz="3200" b="1" dirty="0" err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Ação</a:t>
            </a:r>
            <a:r>
              <a:rPr lang="en-US" sz="3200" b="1" dirty="0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)</a:t>
            </a:r>
            <a:endParaRPr lang="en-US" sz="3600" dirty="0">
              <a:latin typeface="Bahnschrift"/>
              <a:ea typeface="Geist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3985" y="725686"/>
            <a:ext cx="5996299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487CFF"/>
                </a:solidFill>
                <a:latin typeface="Bahnschrift"/>
                <a:ea typeface="Geist Bold"/>
                <a:cs typeface="Geist Bold" pitchFamily="34" charset="-120"/>
              </a:rPr>
              <a:t>O </a:t>
            </a:r>
            <a:r>
              <a:rPr lang="en-US" b="1" err="1">
                <a:solidFill>
                  <a:srgbClr val="487CFF"/>
                </a:solidFill>
                <a:latin typeface="Bahnschrift"/>
                <a:ea typeface="Geist Bold"/>
                <a:cs typeface="Geist Bold" pitchFamily="34" charset="-120"/>
              </a:rPr>
              <a:t>que</a:t>
            </a:r>
            <a:r>
              <a:rPr lang="en-US" b="1" dirty="0">
                <a:solidFill>
                  <a:srgbClr val="487CFF"/>
                </a:solidFill>
                <a:latin typeface="Bahnschrift"/>
                <a:ea typeface="Geist Bold"/>
                <a:cs typeface="Geist Bold" pitchFamily="34" charset="-120"/>
              </a:rPr>
              <a:t> o app </a:t>
            </a:r>
            <a:r>
              <a:rPr lang="en-US" b="1" err="1">
                <a:solidFill>
                  <a:srgbClr val="487CFF"/>
                </a:solidFill>
                <a:latin typeface="Bahnschrift"/>
                <a:ea typeface="Geist Bold"/>
                <a:cs typeface="Geist Bold" pitchFamily="34" charset="-120"/>
              </a:rPr>
              <a:t>faz</a:t>
            </a:r>
            <a:r>
              <a:rPr lang="en-US" b="1" dirty="0">
                <a:solidFill>
                  <a:srgbClr val="487CFF"/>
                </a:solidFill>
                <a:latin typeface="Bahnschrift"/>
                <a:ea typeface="Geist Bold"/>
                <a:cs typeface="Geist Bold" pitchFamily="34" charset="-120"/>
              </a:rPr>
              <a:t> (</a:t>
            </a:r>
            <a:r>
              <a:rPr lang="en-US" b="1" err="1">
                <a:solidFill>
                  <a:srgbClr val="487CFF"/>
                </a:solidFill>
                <a:latin typeface="Bahnschrift"/>
                <a:ea typeface="Geist Bold"/>
                <a:cs typeface="Geist Bold" pitchFamily="34" charset="-120"/>
              </a:rPr>
              <a:t>Baseado</a:t>
            </a:r>
            <a:r>
              <a:rPr lang="en-US" b="1" dirty="0">
                <a:solidFill>
                  <a:srgbClr val="487CFF"/>
                </a:solidFill>
                <a:latin typeface="Bahnschrift"/>
                <a:ea typeface="Geist Bold"/>
                <a:cs typeface="Geist Bold" pitchFamily="34" charset="-120"/>
              </a:rPr>
              <a:t> no </a:t>
            </a:r>
            <a:r>
              <a:rPr lang="en-US" b="1" err="1">
                <a:solidFill>
                  <a:srgbClr val="487CFF"/>
                </a:solidFill>
                <a:latin typeface="Bahnschrift"/>
                <a:ea typeface="Geist Bold"/>
                <a:cs typeface="Geist Bold" pitchFamily="34" charset="-120"/>
              </a:rPr>
              <a:t>código-fonte</a:t>
            </a:r>
            <a:r>
              <a:rPr lang="en-US" b="1" dirty="0">
                <a:solidFill>
                  <a:srgbClr val="487CFF"/>
                </a:solidFill>
                <a:latin typeface="Bahnschrift"/>
                <a:ea typeface="Geist Bold"/>
                <a:cs typeface="Geist Bold" pitchFamily="34" charset="-120"/>
              </a:rPr>
              <a:t>):</a:t>
            </a:r>
            <a:endParaRPr lang="en-US">
              <a:latin typeface="Bahnschrift"/>
              <a:ea typeface="Geist Bold"/>
            </a:endParaRPr>
          </a:p>
        </p:txBody>
      </p:sp>
      <p:sp>
        <p:nvSpPr>
          <p:cNvPr id="4" name="Text 2"/>
          <p:cNvSpPr/>
          <p:nvPr/>
        </p:nvSpPr>
        <p:spPr>
          <a:xfrm>
            <a:off x="396835" y="1188524"/>
            <a:ext cx="304595" cy="350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Bahnschrift"/>
                <a:ea typeface="Geist Light" pitchFamily="34" charset="-122"/>
                <a:cs typeface="Geist Light" pitchFamily="34" charset="-120"/>
              </a:rPr>
              <a:t>01</a:t>
            </a:r>
            <a:endParaRPr lang="en-US" sz="2000" dirty="0">
              <a:latin typeface="Bahnschrift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99924"/>
            <a:ext cx="4536638" cy="152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1481414"/>
            <a:ext cx="4308900" cy="162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err="1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Geolocalização</a:t>
            </a:r>
            <a:r>
              <a:rPr lang="en-US" sz="2000" b="1" dirty="0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 (_</a:t>
            </a:r>
            <a:r>
              <a:rPr lang="en-US" sz="2000" b="1" err="1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goToMyLocation</a:t>
            </a:r>
            <a:r>
              <a:rPr lang="en-US" sz="2000" b="1" dirty="0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)</a:t>
            </a:r>
            <a:endParaRPr lang="en-US" sz="2000" dirty="0">
              <a:latin typeface="Bahnschrift"/>
              <a:ea typeface="Geist Bold"/>
            </a:endParaRPr>
          </a:p>
        </p:txBody>
      </p:sp>
      <p:sp>
        <p:nvSpPr>
          <p:cNvPr id="7" name="Text 4"/>
          <p:cNvSpPr/>
          <p:nvPr/>
        </p:nvSpPr>
        <p:spPr>
          <a:xfrm>
            <a:off x="396835" y="1765497"/>
            <a:ext cx="4536638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O app </a:t>
            </a:r>
            <a:r>
              <a:rPr lang="en-US" sz="1400" err="1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identifica</a:t>
            </a:r>
            <a:r>
              <a:rPr lang="en-US" sz="14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 a </a:t>
            </a:r>
            <a:r>
              <a:rPr lang="en-US" sz="1400" err="1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posição</a:t>
            </a:r>
            <a:r>
              <a:rPr lang="en-US" sz="14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 do </a:t>
            </a:r>
            <a:r>
              <a:rPr lang="en-US" sz="1400" err="1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usuário</a:t>
            </a:r>
            <a:r>
              <a:rPr lang="en-US" sz="14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 </a:t>
            </a:r>
            <a:r>
              <a:rPr lang="en-US" sz="1400" err="1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ou</a:t>
            </a:r>
            <a:r>
              <a:rPr lang="en-US" sz="14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 </a:t>
            </a:r>
            <a:r>
              <a:rPr lang="en-US" sz="1400" err="1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permite</a:t>
            </a:r>
            <a:r>
              <a:rPr lang="en-US" sz="14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 a </a:t>
            </a:r>
            <a:r>
              <a:rPr lang="en-US" sz="1400" err="1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busca</a:t>
            </a:r>
            <a:r>
              <a:rPr lang="en-US" sz="14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 de um </a:t>
            </a:r>
            <a:r>
              <a:rPr lang="en-US" sz="1400" err="1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endereço</a:t>
            </a:r>
            <a:r>
              <a:rPr lang="en-US" sz="14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 (_</a:t>
            </a:r>
            <a:r>
              <a:rPr lang="en-US" sz="1400" err="1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searchAndShow</a:t>
            </a:r>
            <a:r>
              <a:rPr lang="en-US" sz="14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).</a:t>
            </a:r>
            <a:endParaRPr lang="en-US" sz="1400" dirty="0">
              <a:latin typeface="Bahnschrift"/>
              <a:ea typeface="Geist"/>
              <a:cs typeface="Geist"/>
            </a:endParaRPr>
          </a:p>
        </p:txBody>
      </p:sp>
      <p:sp>
        <p:nvSpPr>
          <p:cNvPr id="8" name="Text 5"/>
          <p:cNvSpPr/>
          <p:nvPr/>
        </p:nvSpPr>
        <p:spPr>
          <a:xfrm>
            <a:off x="5046821" y="1166191"/>
            <a:ext cx="358383" cy="2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Bahnschrift"/>
                <a:ea typeface="Geist Light"/>
                <a:cs typeface="Geist Light" pitchFamily="34" charset="-120"/>
              </a:rPr>
              <a:t>02</a:t>
            </a:r>
            <a:endParaRPr lang="en-US" sz="2000" dirty="0">
              <a:latin typeface="Bahnschrift"/>
              <a:ea typeface="Geist Light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21" y="1299924"/>
            <a:ext cx="4536638" cy="15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46821" y="1363015"/>
            <a:ext cx="5316122" cy="200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1600" b="1" dirty="0" err="1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Análise</a:t>
            </a:r>
            <a:r>
              <a:rPr lang="en-US" sz="1600" b="1" dirty="0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 </a:t>
            </a:r>
            <a:r>
              <a:rPr lang="en-US" sz="1600" b="1" dirty="0" err="1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em</a:t>
            </a:r>
            <a:r>
              <a:rPr lang="en-US" sz="1600" b="1" dirty="0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 Tempo Real </a:t>
            </a:r>
            <a:r>
              <a:rPr lang="en-US" sz="1200" b="1" dirty="0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(_</a:t>
            </a:r>
            <a:r>
              <a:rPr lang="en-US" sz="1200" b="1" dirty="0" err="1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generateExamples</a:t>
            </a:r>
            <a:r>
              <a:rPr lang="en-US" sz="1200" b="1" dirty="0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, _</a:t>
            </a:r>
            <a:r>
              <a:rPr lang="en-US" sz="1200" b="1" dirty="0" err="1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recommendNow</a:t>
            </a:r>
            <a:r>
              <a:rPr lang="en-US" sz="1200" b="1" dirty="0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)</a:t>
            </a:r>
            <a:endParaRPr lang="en-US" sz="1200">
              <a:latin typeface="Bahnschrift"/>
              <a:ea typeface="Geist Bold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046821" y="1639372"/>
            <a:ext cx="4536638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O MVP simula a ocupação das agências (Ex: 10/30 pessoas).</a:t>
            </a:r>
            <a:endParaRPr lang="en-US" sz="1200">
              <a:latin typeface="Bahnschrift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046821" y="1854756"/>
            <a:ext cx="4536638" cy="29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Calcula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o tempo de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espera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estimado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com base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na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ocupação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vs.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capacidade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(_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estimateWaitMinutes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).</a:t>
            </a:r>
            <a:endParaRPr lang="en-US" sz="1200">
              <a:latin typeface="Bahnschrift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0362554" y="1188995"/>
            <a:ext cx="426168" cy="187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Bahnschrift"/>
                <a:ea typeface="Geist Light" pitchFamily="34" charset="-122"/>
                <a:cs typeface="Geist Light" pitchFamily="34" charset="-120"/>
              </a:rPr>
              <a:t>03</a:t>
            </a:r>
            <a:endParaRPr lang="en-US" sz="2000" dirty="0">
              <a:latin typeface="Bahnschrift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807" y="1299924"/>
            <a:ext cx="4536638" cy="1524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62555" y="1380944"/>
            <a:ext cx="3970521" cy="95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err="1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Recomendação</a:t>
            </a:r>
            <a:r>
              <a:rPr lang="en-US" b="1" dirty="0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 (_</a:t>
            </a:r>
            <a:r>
              <a:rPr lang="en-US" b="1" err="1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recommendNow</a:t>
            </a:r>
            <a:r>
              <a:rPr lang="en-US" b="1" dirty="0">
                <a:solidFill>
                  <a:srgbClr val="EBEDF0"/>
                </a:solidFill>
                <a:latin typeface="Bahnschrift"/>
                <a:ea typeface="Geist Bold"/>
                <a:cs typeface="Geist Bold" pitchFamily="34" charset="-120"/>
              </a:rPr>
              <a:t>)</a:t>
            </a:r>
            <a:endParaRPr lang="en-US" dirty="0">
              <a:latin typeface="Bahnschrift"/>
              <a:ea typeface="Geist Bold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10360195" y="1639372"/>
            <a:ext cx="3971862" cy="276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O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sistema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não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mostra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apenas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a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agência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mais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próxima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, mas sim a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melhor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agência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,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balanceando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menor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tempo de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espera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e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menor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distância</a:t>
            </a:r>
            <a:r>
              <a:rPr lang="en-US" sz="1200" dirty="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.</a:t>
            </a:r>
            <a:endParaRPr lang="en-US" sz="1200" dirty="0">
              <a:latin typeface="Bahnschrift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rcRect l="534" t="4012" r="214" b="46826"/>
          <a:stretch>
            <a:fillRect/>
          </a:stretch>
        </p:blipFill>
        <p:spPr>
          <a:xfrm>
            <a:off x="455450" y="2339459"/>
            <a:ext cx="10883677" cy="588923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680A813-41AB-E080-C215-35463CF72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550" y="7774598"/>
            <a:ext cx="1878623" cy="4528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1032867"/>
            <a:ext cx="13044249" cy="666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000" b="1">
                <a:solidFill>
                  <a:srgbClr val="F2F5FA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Etapa 2: Como Funciona: Agendamento e Fim da Fila</a:t>
            </a:r>
            <a:endParaRPr lang="en-US" sz="4000">
              <a:latin typeface="Bahnschrif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8066" y="1781651"/>
            <a:ext cx="5805845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>
                <a:solidFill>
                  <a:srgbClr val="C593DB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A Jornada do Cliente (Após a Triagem):</a:t>
            </a:r>
            <a:endParaRPr lang="en-US" sz="2400">
              <a:latin typeface="Bahnschrift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2489359"/>
            <a:ext cx="6597134" cy="8205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3211" y="3515082"/>
            <a:ext cx="256460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Seleção</a:t>
            </a:r>
            <a:endParaRPr lang="en-US" sz="2000">
              <a:latin typeface="Bahnschrift"/>
            </a:endParaRPr>
          </a:p>
        </p:txBody>
      </p:sp>
      <p:sp>
        <p:nvSpPr>
          <p:cNvPr id="6" name="Text 3"/>
          <p:cNvSpPr/>
          <p:nvPr/>
        </p:nvSpPr>
        <p:spPr>
          <a:xfrm>
            <a:off x="923211" y="3971449"/>
            <a:ext cx="6186845" cy="53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O cliente visualiza a agência recomendada (Ex: "Agência Centro - 5 min de espera") e os serviços que ela oferece (_onAgenciaTap).</a:t>
            </a:r>
            <a:endParaRPr lang="en-US" sz="1600">
              <a:latin typeface="Bahnschrift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89359"/>
            <a:ext cx="6597134" cy="8205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0345" y="3515082"/>
            <a:ext cx="256460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Agendamento</a:t>
            </a:r>
            <a:endParaRPr lang="en-US" sz="2000">
              <a:latin typeface="Bahnschrift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20345" y="3971449"/>
            <a:ext cx="6186845" cy="53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O cliente seleciona o serviço (Ex: "Assinatura de Contrato") e reserva um horário.</a:t>
            </a:r>
            <a:endParaRPr lang="en-US" sz="1600">
              <a:latin typeface="Bahnschrift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66" y="4709755"/>
            <a:ext cx="6597134" cy="8205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23211" y="5735479"/>
            <a:ext cx="256460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Senha Digital</a:t>
            </a:r>
            <a:endParaRPr lang="en-US" sz="2000">
              <a:latin typeface="Bahnschrif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23211" y="6191845"/>
            <a:ext cx="6186845" cy="533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O app gera um QR Code ou senha digital com prioridade para o horário agendado.</a:t>
            </a:r>
            <a:endParaRPr lang="en-US" sz="1600">
              <a:latin typeface="Bahnschrift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09755"/>
            <a:ext cx="6597134" cy="8205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0345" y="5735479"/>
            <a:ext cx="256460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>
                <a:solidFill>
                  <a:srgbClr val="EBEDF0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Atendimento</a:t>
            </a:r>
            <a:endParaRPr lang="en-US" sz="2000">
              <a:latin typeface="Bahnschrift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520345" y="6191845"/>
            <a:ext cx="6186845" cy="799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Ao chegar na agência, o cliente é direcionado ao atendente correto e preparado para sua demanda, sem passar pela fila de triagem geral.</a:t>
            </a:r>
            <a:endParaRPr lang="en-US" sz="1600">
              <a:latin typeface="Bahnschrift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552A542-A8D3-8FF8-5D9F-A48FE9484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2550" y="7774598"/>
            <a:ext cx="1878623" cy="4528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8298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Alinhamento Estratégico (Como o MVP Executa o PDTI)</a:t>
            </a:r>
            <a:endParaRPr lang="en-US" sz="4450">
              <a:latin typeface="Bahnschrif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96158"/>
            <a:ext cx="1304282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Este MVP não é um projeto isolado; ele é a execução prática do Plano Diretor:</a:t>
            </a:r>
            <a:endParaRPr lang="en-US" sz="2200">
              <a:latin typeface="Bahnschrift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219807"/>
            <a:ext cx="4196358" cy="4341495"/>
          </a:xfrm>
          <a:prstGeom prst="roundRect">
            <a:avLst>
              <a:gd name="adj" fmla="val 227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824270" y="325028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408878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157543"/>
            <a:ext cx="3681770" cy="1105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Eixo 4: Transformação Digital e Experiência do Cliente</a:t>
            </a:r>
            <a:endParaRPr lang="en-US" sz="2200">
              <a:latin typeface="Bahnschrif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1084" y="5399127"/>
            <a:ext cx="36817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Meta do PDTI:</a:t>
            </a: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Atingir 85% das transações por canais digitais.</a:t>
            </a:r>
            <a:endParaRPr lang="en-US" sz="1750">
              <a:latin typeface="Bahnschrif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084" y="6124813"/>
            <a:ext cx="368177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>
                <a:solidFill>
                  <a:srgbClr val="6296FF"/>
                </a:solidFill>
                <a:latin typeface="Bahnschrift"/>
                <a:ea typeface="Geist" pitchFamily="34" charset="-122"/>
                <a:cs typeface="Geist" pitchFamily="34" charset="-120"/>
              </a:rPr>
              <a:t>Nossa Ação:</a:t>
            </a: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O Caixa-Fácil digitaliza a transação mais analógica do banco: a espera na fila.</a:t>
            </a:r>
            <a:endParaRPr lang="en-US" sz="1750">
              <a:latin typeface="Bahnschrif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16962" y="3219807"/>
            <a:ext cx="4196358" cy="4341495"/>
          </a:xfrm>
          <a:prstGeom prst="roundRect">
            <a:avLst>
              <a:gd name="adj" fmla="val 227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5247442" y="325028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408878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157543"/>
            <a:ext cx="368177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Eixo 3: Governança e Dados</a:t>
            </a:r>
            <a:endParaRPr lang="en-US" sz="2200">
              <a:latin typeface="Bahnschrift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74256" y="5030629"/>
            <a:ext cx="36817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Meta do PDTI:</a:t>
            </a: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Usar dados para apoio à decisão.</a:t>
            </a:r>
            <a:endParaRPr lang="en-US" sz="1750">
              <a:latin typeface="Bahnschrift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74256" y="5756315"/>
            <a:ext cx="368177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>
                <a:solidFill>
                  <a:srgbClr val="6296FF"/>
                </a:solidFill>
                <a:latin typeface="Bahnschrift"/>
                <a:ea typeface="Geist" pitchFamily="34" charset="-122"/>
                <a:cs typeface="Geist" pitchFamily="34" charset="-120"/>
              </a:rPr>
              <a:t>Nossa Ação:</a:t>
            </a: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Usamos geolocalização e dados de ocupação para tomar decisões de fluxo em tempo real.</a:t>
            </a:r>
            <a:endParaRPr lang="en-US" sz="1750">
              <a:latin typeface="Bahnschrift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40133" y="3219807"/>
            <a:ext cx="4196358" cy="4341495"/>
          </a:xfrm>
          <a:prstGeom prst="roundRect">
            <a:avLst>
              <a:gd name="adj" fmla="val 227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Shape 13"/>
          <p:cNvSpPr/>
          <p:nvPr/>
        </p:nvSpPr>
        <p:spPr>
          <a:xfrm>
            <a:off x="9670613" y="325028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408878"/>
            <a:ext cx="340162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157543"/>
            <a:ext cx="368177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EBEDF0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Eixo 1: Modernização e Inovação</a:t>
            </a:r>
            <a:endParaRPr lang="en-US" sz="2200">
              <a:latin typeface="Bahnschrift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97427" y="5030629"/>
            <a:ext cx="368177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Meta do PDTI:</a:t>
            </a: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Adotar arquitetura de microserviços e APIs.</a:t>
            </a:r>
            <a:endParaRPr lang="en-US" sz="1750">
              <a:latin typeface="Bahnschrift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97427" y="5756315"/>
            <a:ext cx="368177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>
                <a:solidFill>
                  <a:srgbClr val="6296FF"/>
                </a:solidFill>
                <a:latin typeface="Bahnschrift"/>
                <a:ea typeface="Geist" pitchFamily="34" charset="-122"/>
                <a:cs typeface="Geist" pitchFamily="34" charset="-120"/>
              </a:rPr>
              <a:t>Nossa Ação:</a:t>
            </a: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 Este módulo é um microserviço que se integra ao "Superaplicativo" da Caixa, validando a integração físico-digital.</a:t>
            </a:r>
            <a:endParaRPr lang="en-US" sz="1750">
              <a:latin typeface="Bahnschrift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DD11A29-3D0F-937A-618A-F9C2365A6C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44842" y="7774598"/>
            <a:ext cx="1878623" cy="4528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127"/>
            <a:ext cx="88794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>
                <a:solidFill>
                  <a:srgbClr val="F2F5FA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Próximos Passos (Além do MVP)</a:t>
            </a:r>
            <a:endParaRPr lang="en-US" sz="4450">
              <a:latin typeface="Bahnschrif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133951" y="3494127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793790" y="326725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343739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7456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6296FF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Fase 1 (MVP Atual):</a:t>
            </a:r>
            <a:endParaRPr lang="en-US" sz="2200">
              <a:latin typeface="Bahnschrif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4679156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Validar a hipótese de redução de 40% no tempo de espera.</a:t>
            </a:r>
            <a:endParaRPr lang="en-US" sz="1750">
              <a:latin typeface="Bahnschrif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0604" y="5348049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Coletar dados sobre os horários e serviços mais procurados.</a:t>
            </a:r>
            <a:endParaRPr lang="en-US" sz="1750">
              <a:latin typeface="Bahnschrif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0604" y="6064077"/>
            <a:ext cx="6551916" cy="54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200" dirty="0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Código: github.com/CC-UNIPE-MARLONRN/</a:t>
            </a:r>
            <a:r>
              <a:rPr lang="en-US" sz="1200" dirty="0" err="1">
                <a:solidFill>
                  <a:srgbClr val="EBEDF0"/>
                </a:solidFill>
                <a:latin typeface="Bahnschrift"/>
                <a:ea typeface="Geist"/>
                <a:cs typeface="Geist"/>
              </a:rPr>
              <a:t>CaixaFacil_app</a:t>
            </a:r>
            <a:endParaRPr lang="en-US" sz="1200">
              <a:latin typeface="Bahnschrift"/>
              <a:ea typeface="Geist"/>
              <a:cs typeface="Geis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57123" y="3153847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5216962" y="292697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7102" y="3097113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3776" y="383428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77C9EB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Fase 2 (Integração):</a:t>
            </a:r>
            <a:endParaRPr lang="en-US" sz="2200">
              <a:latin typeface="Bahnschrift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43776" y="4338876"/>
            <a:ext cx="37427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Conectar o app aos sistemas internos de senhas (Totens) das agências.</a:t>
            </a:r>
            <a:endParaRPr lang="en-US" sz="1750">
              <a:latin typeface="Bahnschrift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443776" y="5302568"/>
            <a:ext cx="37427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Usar o histórico real do cliente (e não apenas o serviço selecionado) para a triagem.</a:t>
            </a:r>
            <a:endParaRPr lang="en-US" sz="1750">
              <a:latin typeface="Bahnschrift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980295" y="2813685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Shape 13"/>
          <p:cNvSpPr/>
          <p:nvPr/>
        </p:nvSpPr>
        <p:spPr>
          <a:xfrm>
            <a:off x="9640133" y="258681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0274" y="2756952"/>
            <a:ext cx="340162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66948" y="3494127"/>
            <a:ext cx="374273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>
                <a:solidFill>
                  <a:srgbClr val="C593DB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Visão de Futuro (Gestão Preditiva):</a:t>
            </a:r>
            <a:endParaRPr lang="en-US" sz="2200">
              <a:latin typeface="Bahnschrift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66948" y="4367213"/>
            <a:ext cx="374273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Usar IA para prever a demanda e sugerir proativamente ao cliente os melhores horários, antes mesmo que ele saia de casa.</a:t>
            </a:r>
            <a:endParaRPr lang="en-US" sz="1750">
              <a:latin typeface="Bahnschrift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866948" y="5625703"/>
            <a:ext cx="37427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Alocação dinâmica de atendentes nas agências com base nos agendamentos do dia.</a:t>
            </a:r>
            <a:endParaRPr lang="en-US" sz="1750">
              <a:latin typeface="Bahnschrift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4FDB7F7-E43B-0A35-F1B6-93529E4A17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3696" y="7774598"/>
            <a:ext cx="1878623" cy="4528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66067"/>
            <a:ext cx="7190661" cy="3051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00"/>
              </a:lnSpc>
              <a:buNone/>
            </a:pPr>
            <a:r>
              <a:rPr lang="en-US" sz="6150" b="1">
                <a:solidFill>
                  <a:srgbClr val="6296FF"/>
                </a:solidFill>
                <a:latin typeface="Bahnschrift"/>
                <a:ea typeface="Geist Bold"/>
                <a:cs typeface="Geist Bold" pitchFamily="34" charset="-120"/>
              </a:rPr>
              <a:t>Caixa-Fácil:</a:t>
            </a:r>
            <a:r>
              <a:rPr lang="en-US" sz="6150" b="1">
                <a:solidFill>
                  <a:srgbClr val="F2F5FA"/>
                </a:solidFill>
                <a:latin typeface="Bahnschrift"/>
                <a:ea typeface="Geist Bold"/>
                <a:cs typeface="Geist Bold" pitchFamily="34" charset="-120"/>
              </a:rPr>
              <a:t> Menos Espera, Mais Eficiência</a:t>
            </a:r>
            <a:endParaRPr lang="en-US" sz="6150">
              <a:latin typeface="Bahnschrift"/>
              <a:ea typeface="Geist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258038"/>
            <a:ext cx="7190661" cy="1105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>
                <a:solidFill>
                  <a:srgbClr val="EBEDF0"/>
                </a:solidFill>
                <a:latin typeface="Bahnschrift"/>
                <a:ea typeface="Geist" pitchFamily="34" charset="-122"/>
                <a:cs typeface="Geist" pitchFamily="34" charset="-120"/>
              </a:rPr>
              <a:t>Estamos transformando a visita à agência de uma obrigação demorada em uma experiência rápida, previsível e eficiente.</a:t>
            </a:r>
            <a:endParaRPr lang="en-US" sz="2200">
              <a:latin typeface="Bahnschrif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DFDE315-5BA2-6F8C-C266-3883CC902F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625" t="7895" r="1484" b="-2631"/>
          <a:stretch>
            <a:fillRect/>
          </a:stretch>
        </p:blipFill>
        <p:spPr>
          <a:xfrm>
            <a:off x="12782551" y="7692537"/>
            <a:ext cx="1849841" cy="53447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427" y="0"/>
            <a:ext cx="614469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09067"/>
            <a:ext cx="13042821" cy="2211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400"/>
              </a:lnSpc>
              <a:buNone/>
            </a:pPr>
            <a:r>
              <a:rPr lang="en-US" sz="13350" b="1" dirty="0" err="1">
                <a:solidFill>
                  <a:srgbClr val="F2F5FA"/>
                </a:solidFill>
                <a:latin typeface="Bahnschrift"/>
                <a:ea typeface="Geist Bold" pitchFamily="34" charset="-122"/>
                <a:cs typeface="Geist Bold" pitchFamily="34" charset="-120"/>
              </a:rPr>
              <a:t>Obrigado</a:t>
            </a:r>
            <a:endParaRPr lang="en-US" sz="13350" dirty="0" err="1">
              <a:latin typeface="Bahnschrif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1B3B77-280C-ADAC-EEB3-23F61867B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839" y="7774598"/>
            <a:ext cx="1878623" cy="4528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Personalizar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Bahnschrift</vt:lpstr>
      <vt:lpstr>Calibri</vt:lpstr>
      <vt:lpstr>Geist</vt:lpstr>
      <vt:lpstr>Arial</vt:lpstr>
      <vt:lpstr>Geist Bold</vt:lpstr>
      <vt:lpstr>Geist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Luiz Felipe</cp:lastModifiedBy>
  <cp:revision>168</cp:revision>
  <dcterms:created xsi:type="dcterms:W3CDTF">2025-11-11T16:52:22Z</dcterms:created>
  <dcterms:modified xsi:type="dcterms:W3CDTF">2025-11-12T01:34:12Z</dcterms:modified>
</cp:coreProperties>
</file>